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78" r:id="rId5"/>
    <p:sldId id="269" r:id="rId6"/>
    <p:sldId id="271" r:id="rId7"/>
    <p:sldId id="272" r:id="rId8"/>
    <p:sldId id="270" r:id="rId9"/>
    <p:sldId id="280" r:id="rId10"/>
    <p:sldId id="281" r:id="rId11"/>
    <p:sldId id="284" r:id="rId12"/>
    <p:sldId id="285" r:id="rId13"/>
    <p:sldId id="279" r:id="rId14"/>
    <p:sldId id="283" r:id="rId15"/>
    <p:sldId id="282" r:id="rId16"/>
    <p:sldId id="262" r:id="rId17"/>
    <p:sldId id="263" r:id="rId18"/>
    <p:sldId id="264" r:id="rId19"/>
    <p:sldId id="273" r:id="rId20"/>
    <p:sldId id="275" r:id="rId21"/>
    <p:sldId id="274" r:id="rId22"/>
    <p:sldId id="287" r:id="rId23"/>
    <p:sldId id="286" r:id="rId24"/>
    <p:sldId id="266" r:id="rId25"/>
    <p:sldId id="26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102C"/>
    <a:srgbClr val="D4EBD8"/>
    <a:srgbClr val="3B5D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30" autoAdjust="0"/>
    <p:restoredTop sz="94660" autoAdjust="0"/>
  </p:normalViewPr>
  <p:slideViewPr>
    <p:cSldViewPr snapToGrid="0">
      <p:cViewPr>
        <p:scale>
          <a:sx n="95" d="100"/>
          <a:sy n="95" d="100"/>
        </p:scale>
        <p:origin x="-331" y="-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4D661AB-3145-40B8-9FEA-864617F1DD3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15102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phic 7">
            <a:extLst>
              <a:ext uri="{FF2B5EF4-FFF2-40B4-BE49-F238E27FC236}">
                <a16:creationId xmlns="" xmlns:a16="http://schemas.microsoft.com/office/drawing/2014/main" id="{04965268-4C59-7AFB-4284-29E601536C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3834" y="257519"/>
            <a:ext cx="1189691" cy="580218"/>
          </a:xfrm>
          <a:prstGeom prst="rect">
            <a:avLst/>
          </a:prstGeom>
        </p:spPr>
      </p:pic>
      <p:pic>
        <p:nvPicPr>
          <p:cNvPr id="9" name="Picture 8" descr="A group of people looking at a computer&#10;&#10;Description automatically generated with medium confidence">
            <a:extLst>
              <a:ext uri="{FF2B5EF4-FFF2-40B4-BE49-F238E27FC236}">
                <a16:creationId xmlns="" xmlns:a16="http://schemas.microsoft.com/office/drawing/2014/main" id="{28D1CA3D-8409-3173-B747-9ACBA4A3D4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19" r="40740"/>
          <a:stretch/>
        </p:blipFill>
        <p:spPr>
          <a:xfrm>
            <a:off x="7486650" y="0"/>
            <a:ext cx="470535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18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36CA9CB-EA19-2393-BF51-26E7F2352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E1A29783-5D87-872F-CAFD-AB55F8755C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4D05066-0C5F-10FD-4732-99040837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02018-9FCD-4D25-B6CE-F2EE6554B948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3A0B538-C4AD-1054-4F47-764801D07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EA317CC-9EF1-8073-3DEB-C5C7EA495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5F92F-5455-4825-B5D5-E4B9DF796A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218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19B55309-23B4-3FB1-A899-9932B6216D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7EC846A-535B-C8A0-F5CA-2FAC0413A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C176679-D4C2-F46B-DCF3-2251FEF14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02018-9FCD-4D25-B6CE-F2EE6554B948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A18B2AE-FB27-C6BC-15F6-84B106995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9C25CC4-38E9-98A1-F885-2B6A6D457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5F92F-5455-4825-B5D5-E4B9DF796A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934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DAB52FF7-DC33-7E25-FBBD-2EB5B40461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194" cy="685698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="" xmlns:a16="http://schemas.microsoft.com/office/drawing/2014/main" id="{9EBA3E50-760C-4B48-105E-E945156BB4B8}"/>
              </a:ext>
            </a:extLst>
          </p:cNvPr>
          <p:cNvGrpSpPr/>
          <p:nvPr userDrawn="1"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15" name="Picture 14">
              <a:extLst>
                <a:ext uri="{FF2B5EF4-FFF2-40B4-BE49-F238E27FC236}">
                  <a16:creationId xmlns="" xmlns:a16="http://schemas.microsoft.com/office/drawing/2014/main" id="{5E71206E-49DD-6821-C349-BF92F187EC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="" xmlns:a16="http://schemas.microsoft.com/office/drawing/2014/main" id="{36F6DD2B-5B85-359C-4FBD-B253EDD278C8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BD37331E-735F-8E59-3652-56BA4EC31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063"/>
          <a:stretch/>
        </p:blipFill>
        <p:spPr>
          <a:xfrm>
            <a:off x="1524" y="0"/>
            <a:ext cx="12188951" cy="15040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="" xmlns:a16="http://schemas.microsoft.com/office/drawing/2014/main" id="{FC53E72A-0CBB-37E4-4CBB-0D8B145990B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964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455E8AA0-71CA-8ABC-3158-C76E10F8B6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194" cy="685698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0E65F77D-830B-4587-6179-EAEFDB59DA9F}"/>
              </a:ext>
            </a:extLst>
          </p:cNvPr>
          <p:cNvGrpSpPr/>
          <p:nvPr userDrawn="1"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5EF7F4F5-4091-F7DF-B5D7-27F2CF09B2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65D479FE-F2A7-1259-E9F7-5B06988F5483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FD3E0E5C-9845-273F-56DA-9B3EDBB349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063"/>
          <a:stretch/>
        </p:blipFill>
        <p:spPr>
          <a:xfrm>
            <a:off x="1524" y="0"/>
            <a:ext cx="12188951" cy="15040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8526341B-E791-8397-013A-AE21E4F2BB6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06EED84A-799A-8529-9C92-E21975AF2B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B35E78D5-12A9-B6ED-45AC-D0E7181AEF75}"/>
              </a:ext>
            </a:extLst>
          </p:cNvPr>
          <p:cNvGrpSpPr/>
          <p:nvPr userDrawn="1"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10" name="Picture 9">
              <a:extLst>
                <a:ext uri="{FF2B5EF4-FFF2-40B4-BE49-F238E27FC236}">
                  <a16:creationId xmlns="" xmlns:a16="http://schemas.microsoft.com/office/drawing/2014/main" id="{840F579E-C8D0-F9E6-EDD9-7C00C200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="" xmlns:a16="http://schemas.microsoft.com/office/drawing/2014/main" id="{B919FBE4-3409-72FF-CB4D-F0564994F44E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5" name="Picture 14" descr="A picture containing person, person, suit, standing&#10;&#10;Description automatically generated">
            <a:extLst>
              <a:ext uri="{FF2B5EF4-FFF2-40B4-BE49-F238E27FC236}">
                <a16:creationId xmlns="" xmlns:a16="http://schemas.microsoft.com/office/drawing/2014/main" id="{A99DEF5D-0187-0569-0152-FB86A428DC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3474"/>
          <a:stretch/>
        </p:blipFill>
        <p:spPr>
          <a:xfrm>
            <a:off x="241461" y="1765301"/>
            <a:ext cx="3819494" cy="332739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5439BF06-7B02-F173-5A28-7C6D18FD909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66904"/>
            <a:ext cx="1534767" cy="74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382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A82F81F2-6943-BD2A-4FF4-E7B5E1C420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108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39FDE854-D606-CD1E-DC1F-F60B3AA8FC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67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EBF8484D-32E4-23BB-2A63-4888AE1A61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857"/>
            <a:ext cx="12188952" cy="685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84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9966B59E-D6BC-19DD-D9CB-0C46CDDE46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286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0674B4E-3A36-AE80-F596-88EAFA8D99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626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E99628D0-6D27-3A22-3CBC-5435A86B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E8248BE-D040-3D21-3A61-EE22584BB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7681DDF-7CC1-D788-F48E-8EBA8012AA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02018-9FCD-4D25-B6CE-F2EE6554B948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8EAD2C6-7BBE-418E-D4F1-DD5A8D5A03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36D678-3C77-7F4A-530D-35BE9C7A2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5F92F-5455-4825-B5D5-E4B9DF796A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2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CB0ABB8D-A9B1-BF5E-8E51-DAC64CE57FBB}"/>
              </a:ext>
            </a:extLst>
          </p:cNvPr>
          <p:cNvSpPr txBox="1"/>
          <p:nvPr/>
        </p:nvSpPr>
        <p:spPr>
          <a:xfrm>
            <a:off x="889262" y="2646345"/>
            <a:ext cx="644842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rgbClr val="F89A21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Capstone Project</a:t>
            </a:r>
            <a:endParaRPr lang="en-GB" sz="5400" b="1" dirty="0">
              <a:solidFill>
                <a:srgbClr val="F89A21"/>
              </a:solidFill>
              <a:latin typeface="Helvetica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A4AF8232-02AA-07C1-0463-707EE11A3C6B}"/>
              </a:ext>
            </a:extLst>
          </p:cNvPr>
          <p:cNvSpPr txBox="1"/>
          <p:nvPr/>
        </p:nvSpPr>
        <p:spPr>
          <a:xfrm>
            <a:off x="343834" y="6394867"/>
            <a:ext cx="29038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solidFill>
                  <a:schemeClr val="bg1"/>
                </a:solidFill>
                <a:latin typeface="Helvetica" panose="020B0604020202030204" pitchFamily="34" charset="0"/>
                <a:cs typeface="Segoe UI" panose="020B0502040204020203" pitchFamily="34" charset="0"/>
              </a:rPr>
              <a:t>www.collaberadigital.com</a:t>
            </a:r>
            <a:endParaRPr lang="en-IN" sz="18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648246" y="3649631"/>
            <a:ext cx="40345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Sporting Event System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30901" y="4072054"/>
            <a:ext cx="4041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Primary Service: Match Service</a:t>
            </a:r>
            <a:endParaRPr lang="en-US" sz="20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47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CBD0108-4925-6882-BED6-EAA8915DEA81}"/>
              </a:ext>
            </a:extLst>
          </p:cNvPr>
          <p:cNvSpPr txBox="1"/>
          <p:nvPr/>
        </p:nvSpPr>
        <p:spPr>
          <a:xfrm>
            <a:off x="390358" y="392179"/>
            <a:ext cx="50104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 err="1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SonarQube</a:t>
            </a:r>
            <a:r>
              <a:rPr lang="en-IN" sz="2400" b="1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 Dashboard</a:t>
            </a:r>
            <a:endParaRPr lang="en-GB" sz="24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E61CD4D-4D2C-69A3-E0F2-A61FFC023DA4}"/>
              </a:ext>
            </a:extLst>
          </p:cNvPr>
          <p:cNvSpPr/>
          <p:nvPr/>
        </p:nvSpPr>
        <p:spPr>
          <a:xfrm>
            <a:off x="355599" y="834211"/>
            <a:ext cx="412014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EE901671-4FA2-655C-E60B-D780EEE2384B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B15035A6-8330-D444-76DE-4DBFB59A0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43ED3550-0C28-6320-623B-956B2A5A8961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3DC4B535-816F-C2EB-C991-4F969B5E1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288" y="969715"/>
            <a:ext cx="9513808" cy="5450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154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CBD0108-4925-6882-BED6-EAA8915DEA81}"/>
              </a:ext>
            </a:extLst>
          </p:cNvPr>
          <p:cNvSpPr txBox="1"/>
          <p:nvPr/>
        </p:nvSpPr>
        <p:spPr>
          <a:xfrm>
            <a:off x="390358" y="392179"/>
            <a:ext cx="57438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Application Test Report</a:t>
            </a:r>
            <a:endParaRPr lang="en-GB" sz="24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E61CD4D-4D2C-69A3-E0F2-A61FFC023DA4}"/>
              </a:ext>
            </a:extLst>
          </p:cNvPr>
          <p:cNvSpPr/>
          <p:nvPr/>
        </p:nvSpPr>
        <p:spPr>
          <a:xfrm>
            <a:off x="355599" y="834211"/>
            <a:ext cx="412014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EE901671-4FA2-655C-E60B-D780EEE2384B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B15035A6-8330-D444-76DE-4DBFB59A0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43ED3550-0C28-6320-623B-956B2A5A8961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3DC4B535-816F-C2EB-C991-4F969B5E1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21" y="2258846"/>
            <a:ext cx="10226675" cy="2324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2094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CBD0108-4925-6882-BED6-EAA8915DEA81}"/>
              </a:ext>
            </a:extLst>
          </p:cNvPr>
          <p:cNvSpPr txBox="1"/>
          <p:nvPr/>
        </p:nvSpPr>
        <p:spPr>
          <a:xfrm>
            <a:off x="390358" y="392179"/>
            <a:ext cx="57438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Application Test Report Coverage</a:t>
            </a:r>
            <a:endParaRPr lang="en-GB" sz="24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E61CD4D-4D2C-69A3-E0F2-A61FFC023DA4}"/>
              </a:ext>
            </a:extLst>
          </p:cNvPr>
          <p:cNvSpPr/>
          <p:nvPr/>
        </p:nvSpPr>
        <p:spPr>
          <a:xfrm>
            <a:off x="355599" y="834211"/>
            <a:ext cx="525913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EE901671-4FA2-655C-E60B-D780EEE2384B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B15035A6-8330-D444-76DE-4DBFB59A0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43ED3550-0C28-6320-623B-956B2A5A8961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3DC4B535-816F-C2EB-C991-4F969B5E1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4589" y="1092172"/>
            <a:ext cx="7531769" cy="2629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99" y="3890356"/>
            <a:ext cx="9103904" cy="26382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48549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CBD0108-4925-6882-BED6-EAA8915DEA81}"/>
              </a:ext>
            </a:extLst>
          </p:cNvPr>
          <p:cNvSpPr txBox="1"/>
          <p:nvPr/>
        </p:nvSpPr>
        <p:spPr>
          <a:xfrm>
            <a:off x="-1260641" y="384145"/>
            <a:ext cx="50104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Test Case</a:t>
            </a:r>
            <a:endParaRPr lang="en-GB" sz="24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E61CD4D-4D2C-69A3-E0F2-A61FFC023DA4}"/>
              </a:ext>
            </a:extLst>
          </p:cNvPr>
          <p:cNvSpPr/>
          <p:nvPr/>
        </p:nvSpPr>
        <p:spPr>
          <a:xfrm>
            <a:off x="355600" y="834211"/>
            <a:ext cx="2403642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EE901671-4FA2-655C-E60B-D780EEE2384B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B15035A6-8330-D444-76DE-4DBFB59A0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43ED3550-0C28-6320-623B-956B2A5A8961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3DC4B535-816F-C2EB-C991-4F969B5E1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548" y="1033063"/>
            <a:ext cx="10852067" cy="55749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9564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CBD0108-4925-6882-BED6-EAA8915DEA81}"/>
              </a:ext>
            </a:extLst>
          </p:cNvPr>
          <p:cNvSpPr txBox="1"/>
          <p:nvPr/>
        </p:nvSpPr>
        <p:spPr>
          <a:xfrm>
            <a:off x="-1260641" y="384145"/>
            <a:ext cx="50104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Test Case</a:t>
            </a:r>
            <a:endParaRPr lang="en-GB" sz="24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E61CD4D-4D2C-69A3-E0F2-A61FFC023DA4}"/>
              </a:ext>
            </a:extLst>
          </p:cNvPr>
          <p:cNvSpPr/>
          <p:nvPr/>
        </p:nvSpPr>
        <p:spPr>
          <a:xfrm>
            <a:off x="355600" y="834211"/>
            <a:ext cx="2403642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EE901671-4FA2-655C-E60B-D780EEE2384B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B15035A6-8330-D444-76DE-4DBFB59A0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43ED3550-0C28-6320-623B-956B2A5A8961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3DC4B535-816F-C2EB-C991-4F969B5E1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909" y="1126672"/>
            <a:ext cx="10320421" cy="51653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07554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CBD0108-4925-6882-BED6-EAA8915DEA81}"/>
              </a:ext>
            </a:extLst>
          </p:cNvPr>
          <p:cNvSpPr txBox="1"/>
          <p:nvPr/>
        </p:nvSpPr>
        <p:spPr>
          <a:xfrm>
            <a:off x="518694" y="336032"/>
            <a:ext cx="50104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Application Structure</a:t>
            </a:r>
            <a:endParaRPr lang="en-GB" sz="24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E61CD4D-4D2C-69A3-E0F2-A61FFC023DA4}"/>
              </a:ext>
            </a:extLst>
          </p:cNvPr>
          <p:cNvSpPr/>
          <p:nvPr/>
        </p:nvSpPr>
        <p:spPr>
          <a:xfrm>
            <a:off x="355599" y="834211"/>
            <a:ext cx="412014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EE901671-4FA2-655C-E60B-D780EEE2384B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B15035A6-8330-D444-76DE-4DBFB59A0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43ED3550-0C28-6320-623B-956B2A5A8961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3DC4B535-816F-C2EB-C991-4F969B5E1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8" y="1259304"/>
            <a:ext cx="5614050" cy="5261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4032" y="1259305"/>
            <a:ext cx="5348787" cy="5261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652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760" y="2419267"/>
            <a:ext cx="10226675" cy="374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3909338" y="1912840"/>
            <a:ext cx="49040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Log in using token </a:t>
            </a:r>
            <a:r>
              <a:rPr lang="en-US" dirty="0"/>
              <a:t>based authentication using JWT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0130CDC-7A2C-2A43-EC31-7447B1BF6C98}"/>
              </a:ext>
            </a:extLst>
          </p:cNvPr>
          <p:cNvSpPr txBox="1"/>
          <p:nvPr/>
        </p:nvSpPr>
        <p:spPr>
          <a:xfrm>
            <a:off x="3459651" y="827968"/>
            <a:ext cx="52726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Authentication Service Functions</a:t>
            </a:r>
            <a:endParaRPr lang="en-GB" sz="24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5309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2692" y="1736378"/>
            <a:ext cx="29271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Use role base authentication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692" y="2201962"/>
            <a:ext cx="5034223" cy="3498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226" y="2269957"/>
            <a:ext cx="6720198" cy="3214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5388226" y="1736378"/>
            <a:ext cx="34896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Only admin user can register a user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0130CDC-7A2C-2A43-EC31-7447B1BF6C98}"/>
              </a:ext>
            </a:extLst>
          </p:cNvPr>
          <p:cNvSpPr txBox="1"/>
          <p:nvPr/>
        </p:nvSpPr>
        <p:spPr>
          <a:xfrm>
            <a:off x="3459651" y="827968"/>
            <a:ext cx="52726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Authentication Service Functions</a:t>
            </a:r>
            <a:endParaRPr lang="en-GB" sz="24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797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810" y="2298700"/>
            <a:ext cx="9426575" cy="3703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5242139" y="1764088"/>
            <a:ext cx="17059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Logout Function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0130CDC-7A2C-2A43-EC31-7447B1BF6C98}"/>
              </a:ext>
            </a:extLst>
          </p:cNvPr>
          <p:cNvSpPr txBox="1"/>
          <p:nvPr/>
        </p:nvSpPr>
        <p:spPr>
          <a:xfrm>
            <a:off x="3459651" y="827968"/>
            <a:ext cx="52726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Authentication Service Functions</a:t>
            </a:r>
            <a:endParaRPr lang="en-GB" sz="24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2557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242139" y="1764088"/>
            <a:ext cx="1561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CRUD function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105" y="2070013"/>
            <a:ext cx="4792495" cy="42583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8408" y="2133420"/>
            <a:ext cx="5921375" cy="423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0130CDC-7A2C-2A43-EC31-7447B1BF6C98}"/>
              </a:ext>
            </a:extLst>
          </p:cNvPr>
          <p:cNvSpPr txBox="1"/>
          <p:nvPr/>
        </p:nvSpPr>
        <p:spPr>
          <a:xfrm>
            <a:off x="3459651" y="827968"/>
            <a:ext cx="52726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Primary Match Service Functions</a:t>
            </a:r>
            <a:endParaRPr lang="en-GB" sz="24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4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86A3C17-90A3-F93F-5D84-D3D378E1ACB2}"/>
              </a:ext>
            </a:extLst>
          </p:cNvPr>
          <p:cNvSpPr txBox="1"/>
          <p:nvPr/>
        </p:nvSpPr>
        <p:spPr>
          <a:xfrm>
            <a:off x="555332" y="1864979"/>
            <a:ext cx="100711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Past Experience </a:t>
            </a:r>
            <a: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: </a:t>
            </a:r>
            <a:r>
              <a:rPr lang="en-IN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2 </a:t>
            </a:r>
            <a:r>
              <a:rPr lang="en-IN" dirty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years as </a:t>
            </a:r>
            <a:r>
              <a:rPr lang="en-IN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full-stack development experience with projects across various domains, Utility Company, Super Markets.</a:t>
            </a:r>
            <a:r>
              <a:rPr lang="en-GB" b="1" dirty="0" smtClean="0">
                <a:solidFill>
                  <a:srgbClr val="15102C"/>
                </a:solidFill>
              </a:rPr>
              <a:t> </a:t>
            </a:r>
            <a:r>
              <a:rPr lang="en-GB" dirty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Also, </a:t>
            </a:r>
            <a:r>
              <a:rPr lang="en-IN" dirty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w</a:t>
            </a:r>
            <a:r>
              <a:rPr lang="en-IN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ork with one of the largest super market in US as automation and support engineer for 2 years and</a:t>
            </a:r>
            <a:endParaRPr lang="en-GB" b="1" dirty="0">
              <a:solidFill>
                <a:srgbClr val="15102C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55AE72A-AEC0-D00B-117C-50F93D7FACDF}"/>
              </a:ext>
            </a:extLst>
          </p:cNvPr>
          <p:cNvSpPr txBox="1"/>
          <p:nvPr/>
        </p:nvSpPr>
        <p:spPr>
          <a:xfrm>
            <a:off x="555332" y="3041034"/>
            <a:ext cx="100711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Qualification </a:t>
            </a:r>
            <a:r>
              <a:rPr lang="en-IN" b="1" dirty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: </a:t>
            </a:r>
            <a:r>
              <a:rPr lang="en-IN" dirty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Bachelor of Science in Information Technology</a:t>
            </a:r>
            <a:endParaRPr lang="en-GB" b="1" dirty="0">
              <a:solidFill>
                <a:srgbClr val="15102C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F9B1C4D-84C8-31FA-3922-10AC6E28778E}"/>
              </a:ext>
            </a:extLst>
          </p:cNvPr>
          <p:cNvSpPr txBox="1"/>
          <p:nvPr/>
        </p:nvSpPr>
        <p:spPr>
          <a:xfrm>
            <a:off x="555332" y="3643501"/>
            <a:ext cx="1007114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Career Summary </a:t>
            </a:r>
            <a: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:</a:t>
            </a:r>
            <a:b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</a:br>
            <a: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/>
            </a:r>
            <a:b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</a:br>
            <a: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		</a:t>
            </a:r>
            <a:r>
              <a:rPr lang="en-IN" sz="1800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Full Stack Developer : July 2021 – Present</a:t>
            </a:r>
            <a:br>
              <a:rPr lang="en-IN" sz="1800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</a:br>
            <a:r>
              <a:rPr lang="en-IN" sz="1800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		Automation and Support Engineer : May 2019 – July 2021</a:t>
            </a:r>
            <a:br>
              <a:rPr lang="en-IN" sz="1800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</a:br>
            <a:r>
              <a:rPr lang="en-IN" sz="1800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/>
            </a:r>
            <a:br>
              <a:rPr lang="en-IN" sz="1800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</a:br>
            <a:r>
              <a:rPr lang="en-IN" sz="1800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		Technology Stack:</a:t>
            </a:r>
            <a:br>
              <a:rPr lang="en-IN" sz="1800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</a:br>
            <a:r>
              <a:rPr lang="en-IN" sz="1800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			● UI Technologies: </a:t>
            </a:r>
            <a:r>
              <a:rPr lang="en-IN" sz="1800" dirty="0" err="1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jQuery</a:t>
            </a:r>
            <a:r>
              <a:rPr lang="en-IN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, Angular</a:t>
            </a:r>
            <a:br>
              <a:rPr lang="en-IN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</a:br>
            <a:r>
              <a:rPr lang="en-IN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			● Back-end Technologies: Java, </a:t>
            </a:r>
            <a:r>
              <a:rPr lang="en-IN" dirty="0" err="1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SpringBoot</a:t>
            </a:r>
            <a:r>
              <a:rPr lang="en-IN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, Unix (C)</a:t>
            </a:r>
            <a:br>
              <a:rPr lang="en-IN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</a:br>
            <a:r>
              <a:rPr lang="en-IN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			● Database: SQL, MySQL, Azure, </a:t>
            </a:r>
            <a:r>
              <a:rPr lang="en-IN" dirty="0" err="1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Postgres</a:t>
            </a:r>
            <a:r>
              <a:rPr lang="en-IN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, AWS</a:t>
            </a:r>
            <a:endParaRPr lang="en-GB" dirty="0">
              <a:solidFill>
                <a:srgbClr val="15102C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14324" y="767789"/>
            <a:ext cx="3563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Profile Details</a:t>
            </a:r>
            <a:endParaRPr lang="en-US" sz="36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38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315177" y="1764088"/>
            <a:ext cx="1561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CRUD function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47" y="2544805"/>
            <a:ext cx="5310606" cy="3735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194" y="2604746"/>
            <a:ext cx="6116337" cy="367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0130CDC-7A2C-2A43-EC31-7447B1BF6C98}"/>
              </a:ext>
            </a:extLst>
          </p:cNvPr>
          <p:cNvSpPr txBox="1"/>
          <p:nvPr/>
        </p:nvSpPr>
        <p:spPr>
          <a:xfrm>
            <a:off x="3459651" y="827968"/>
            <a:ext cx="52726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Primary Match Service Functions</a:t>
            </a:r>
            <a:endParaRPr lang="en-GB" sz="24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47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242139" y="1764088"/>
            <a:ext cx="16864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Search Function</a:t>
            </a:r>
            <a:endParaRPr lang="en-U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115" y="2133419"/>
            <a:ext cx="7197770" cy="4558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0130CDC-7A2C-2A43-EC31-7447B1BF6C98}"/>
              </a:ext>
            </a:extLst>
          </p:cNvPr>
          <p:cNvSpPr txBox="1"/>
          <p:nvPr/>
        </p:nvSpPr>
        <p:spPr>
          <a:xfrm>
            <a:off x="3459651" y="827968"/>
            <a:ext cx="52726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Primary Match Service Functions</a:t>
            </a:r>
            <a:endParaRPr lang="en-GB" sz="24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46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0130CDC-7A2C-2A43-EC31-7447B1BF6C98}"/>
              </a:ext>
            </a:extLst>
          </p:cNvPr>
          <p:cNvSpPr txBox="1"/>
          <p:nvPr/>
        </p:nvSpPr>
        <p:spPr>
          <a:xfrm>
            <a:off x="3459651" y="827968"/>
            <a:ext cx="52726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Program Learning Approach</a:t>
            </a:r>
            <a:endParaRPr lang="en-GB" sz="24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545432" y="2378022"/>
            <a:ext cx="107161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endParaRPr lang="en-US" dirty="0" smtClean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 smtClean="0"/>
              <a:t>Discussed the basics of basic of Java and the simple and efficient way of coding.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 smtClean="0"/>
              <a:t>Designed microservices </a:t>
            </a:r>
            <a:r>
              <a:rPr lang="en-US" dirty="0"/>
              <a:t>based on capstone requirement</a:t>
            </a:r>
            <a:r>
              <a:rPr lang="en-US" dirty="0" smtClean="0"/>
              <a:t>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 smtClean="0"/>
              <a:t>Implemented pair programing.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 smtClean="0"/>
              <a:t>Prioritized application quality (unit test and code efficiency) as much as the development.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 smtClean="0"/>
              <a:t>Discussed bugs, fixes and best practices with peer learners using zoom breakout rooms.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 smtClean="0"/>
              <a:t>Explored different ways to writing code to effectively solve problems.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 smtClean="0"/>
              <a:t>Made presentations in class and allowed peer learners to ask questions which helped articulate the learning in an effective manner</a:t>
            </a:r>
            <a:r>
              <a:rPr lang="en-US" dirty="0"/>
              <a:t>.</a:t>
            </a:r>
            <a:endParaRPr lang="en-US" dirty="0" smtClean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F86A3C17-90A3-F93F-5D84-D3D378E1ACB2}"/>
              </a:ext>
            </a:extLst>
          </p:cNvPr>
          <p:cNvSpPr txBox="1"/>
          <p:nvPr/>
        </p:nvSpPr>
        <p:spPr>
          <a:xfrm>
            <a:off x="1060426" y="2262288"/>
            <a:ext cx="5220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Practical Hands-on Learning </a:t>
            </a:r>
            <a:r>
              <a:rPr lang="en-US" b="1" dirty="0" smtClean="0"/>
              <a:t>Approach: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2835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D730E22-84C3-33DE-6F74-CB73EF6B951D}"/>
              </a:ext>
            </a:extLst>
          </p:cNvPr>
          <p:cNvSpPr txBox="1"/>
          <p:nvPr/>
        </p:nvSpPr>
        <p:spPr>
          <a:xfrm>
            <a:off x="393700" y="605407"/>
            <a:ext cx="3530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b="1" dirty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Key Takeaways/Learnings from the Program (HTD)</a:t>
            </a:r>
            <a:endParaRPr lang="en-GB" sz="20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20125" y="1131877"/>
            <a:ext cx="72109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Following </a:t>
            </a:r>
            <a:r>
              <a:rPr lang="en-US" dirty="0"/>
              <a:t>best coding practice that more efficient and rectifying code smells using </a:t>
            </a:r>
            <a:r>
              <a:rPr lang="en-US" dirty="0" err="1"/>
              <a:t>SonarLint</a:t>
            </a:r>
            <a:r>
              <a:rPr lang="en-US" dirty="0"/>
              <a:t> and </a:t>
            </a:r>
            <a:r>
              <a:rPr lang="en-US" dirty="0" err="1"/>
              <a:t>Sonarqube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Planning</a:t>
            </a:r>
            <a:r>
              <a:rPr lang="en-US" dirty="0"/>
              <a:t>, designing, coding and testing and debugging java applications.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Effectively handling </a:t>
            </a:r>
            <a:r>
              <a:rPr lang="en-US" dirty="0"/>
              <a:t>of exceptions across all layers of the applications.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Using GIT for version control in the project.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Perform </a:t>
            </a:r>
            <a:r>
              <a:rPr lang="en-US" dirty="0"/>
              <a:t>database related operations using JDBC and Hibernate ORM.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Testing REST API end points with Postman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Implementing security using Spring Security Module and JWT Token based authentication.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Working with va</a:t>
            </a:r>
            <a:r>
              <a:rPr lang="en-US" dirty="0" smtClean="0"/>
              <a:t>rious </a:t>
            </a:r>
            <a:r>
              <a:rPr lang="en-US" dirty="0"/>
              <a:t>spring cloud modules, namely </a:t>
            </a:r>
            <a:r>
              <a:rPr lang="en-US" dirty="0" err="1"/>
              <a:t>Erueka</a:t>
            </a:r>
            <a:r>
              <a:rPr lang="en-US" dirty="0"/>
              <a:t> Server, API Gateway, </a:t>
            </a:r>
            <a:r>
              <a:rPr lang="en-US" dirty="0" err="1"/>
              <a:t>FeignCleint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 Unit  testing on micro services with code coverage.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Applying best </a:t>
            </a:r>
            <a:r>
              <a:rPr lang="en-US" dirty="0"/>
              <a:t>practices as a </a:t>
            </a:r>
            <a:r>
              <a:rPr lang="en-US" dirty="0" smtClean="0"/>
              <a:t>in day-to-day development activities.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65899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75EEBAE-A093-35BE-C1B8-5F86D8AD68D6}"/>
              </a:ext>
            </a:extLst>
          </p:cNvPr>
          <p:cNvSpPr txBox="1"/>
          <p:nvPr/>
        </p:nvSpPr>
        <p:spPr>
          <a:xfrm>
            <a:off x="5133975" y="568237"/>
            <a:ext cx="19222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chemeClr val="bg1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Conclusion</a:t>
            </a:r>
            <a:endParaRPr lang="en-GB" sz="2400" b="1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81414" y="1917029"/>
            <a:ext cx="1055570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highly practical approach to learning microservices aligned with the real-time project practices has enabled me gain confidence for building enterprise applications using the microservices architecture with best practices.</a:t>
            </a:r>
          </a:p>
          <a:p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Delivered and implemented </a:t>
            </a:r>
            <a:r>
              <a:rPr lang="en-US" dirty="0" smtClean="0"/>
              <a:t>capstone project </a:t>
            </a:r>
            <a:r>
              <a:rPr lang="en-US" dirty="0" smtClean="0"/>
              <a:t>with </a:t>
            </a:r>
            <a:r>
              <a:rPr lang="en-US" dirty="0" err="1" smtClean="0"/>
              <a:t>microservice</a:t>
            </a:r>
            <a:r>
              <a:rPr lang="en-US" dirty="0" smtClean="0"/>
              <a:t> structure with JWT based security and authentication service.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Implemented single DB per services to ensure that the services are loosely coupled.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Used Eureka as service register and implement multiple instances per </a:t>
            </a:r>
            <a:r>
              <a:rPr lang="en-US" dirty="0" err="1" smtClean="0"/>
              <a:t>microservices</a:t>
            </a:r>
            <a:r>
              <a:rPr lang="en-US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Implemented </a:t>
            </a:r>
            <a:r>
              <a:rPr lang="en-US" dirty="0" err="1" smtClean="0"/>
              <a:t>microservice</a:t>
            </a:r>
            <a:r>
              <a:rPr lang="en-US" dirty="0" smtClean="0"/>
              <a:t> structure with multiple instances and load balancing to ensure </a:t>
            </a:r>
            <a:r>
              <a:rPr lang="en-US" dirty="0" smtClean="0"/>
              <a:t>high availability, efficiency and, reduce system failure.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Used </a:t>
            </a:r>
            <a:r>
              <a:rPr lang="en-US" dirty="0" err="1" smtClean="0"/>
              <a:t>APIGateway</a:t>
            </a:r>
            <a:r>
              <a:rPr lang="en-US" dirty="0" smtClean="0"/>
              <a:t> as a programming interface to handles all the endpoints.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Used </a:t>
            </a:r>
            <a:r>
              <a:rPr lang="en-US" dirty="0" err="1" smtClean="0"/>
              <a:t>FeignClient</a:t>
            </a:r>
            <a:r>
              <a:rPr lang="en-US" dirty="0" smtClean="0"/>
              <a:t> </a:t>
            </a:r>
            <a:r>
              <a:rPr lang="en-US" dirty="0" smtClean="0"/>
              <a:t>to </a:t>
            </a:r>
            <a:r>
              <a:rPr lang="en-US" dirty="0" smtClean="0"/>
              <a:t>communicate between microservices.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Rectified all the code smell with the use </a:t>
            </a:r>
            <a:r>
              <a:rPr lang="en-US" dirty="0" err="1" smtClean="0"/>
              <a:t>SonarQube</a:t>
            </a:r>
            <a:r>
              <a:rPr lang="en-US" dirty="0" smtClean="0"/>
              <a:t> and </a:t>
            </a:r>
            <a:r>
              <a:rPr lang="en-US" dirty="0" err="1" smtClean="0"/>
              <a:t>Sonarlint</a:t>
            </a:r>
            <a:r>
              <a:rPr lang="en-US" dirty="0" smtClean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Performed test cases with 100% code coverage to ensure the quality of the Service, and Controller Classes using </a:t>
            </a:r>
            <a:r>
              <a:rPr lang="en-US" dirty="0" err="1" smtClean="0"/>
              <a:t>Junit</a:t>
            </a:r>
            <a:r>
              <a:rPr lang="en-US" dirty="0" smtClean="0"/>
              <a:t> testing and </a:t>
            </a:r>
            <a:r>
              <a:rPr lang="en-US" dirty="0" err="1" smtClean="0"/>
              <a:t>Mockito</a:t>
            </a:r>
            <a:r>
              <a:rPr lang="en-US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Implemented efficient exception handling.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22125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C103A12-0AA4-00C6-4CFD-58A6489D245B}"/>
              </a:ext>
            </a:extLst>
          </p:cNvPr>
          <p:cNvSpPr txBox="1"/>
          <p:nvPr/>
        </p:nvSpPr>
        <p:spPr>
          <a:xfrm>
            <a:off x="2789021" y="2705724"/>
            <a:ext cx="661215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b="1" dirty="0">
                <a:solidFill>
                  <a:schemeClr val="bg1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Thank You</a:t>
            </a:r>
            <a:endParaRPr lang="en-GB" sz="11500" b="1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D0C51203-C25D-740B-160F-E334C0EB9422}"/>
              </a:ext>
            </a:extLst>
          </p:cNvPr>
          <p:cNvSpPr/>
          <p:nvPr/>
        </p:nvSpPr>
        <p:spPr>
          <a:xfrm>
            <a:off x="9986511" y="6524193"/>
            <a:ext cx="21961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  <a:latin typeface="Helvetica" panose="020B0604020202030204" pitchFamily="34" charset="0"/>
                <a:cs typeface="Segoe UI" panose="020B0502040204020203" pitchFamily="34" charset="0"/>
              </a:rPr>
              <a:t>www.collaberadigital.com</a:t>
            </a:r>
            <a:endParaRPr lang="en-IN" sz="14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93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2B55063D-F1F4-B0DA-30AC-5261138A1501}"/>
              </a:ext>
            </a:extLst>
          </p:cNvPr>
          <p:cNvSpPr txBox="1"/>
          <p:nvPr/>
        </p:nvSpPr>
        <p:spPr>
          <a:xfrm>
            <a:off x="4140940" y="549009"/>
            <a:ext cx="39101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Capstone Project: Sporting Event System</a:t>
            </a:r>
            <a:endParaRPr lang="en-GB" sz="24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86A3C17-90A3-F93F-5D84-D3D378E1ACB2}"/>
              </a:ext>
            </a:extLst>
          </p:cNvPr>
          <p:cNvSpPr txBox="1"/>
          <p:nvPr/>
        </p:nvSpPr>
        <p:spPr>
          <a:xfrm>
            <a:off x="1060426" y="1836990"/>
            <a:ext cx="100711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Sporting Events </a:t>
            </a:r>
            <a:r>
              <a:rPr lang="en-US" dirty="0" smtClean="0"/>
              <a:t>System allows </a:t>
            </a:r>
            <a:r>
              <a:rPr lang="en-US" dirty="0"/>
              <a:t>administrators to manage various sporting events such as the Olympics or Football world cup. This application stores details of teams, players, tournaments and matches, fields and tickets</a:t>
            </a:r>
            <a:endParaRPr lang="en-GB" b="1" dirty="0">
              <a:solidFill>
                <a:srgbClr val="15102C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86A3C17-90A3-F93F-5D84-D3D378E1ACB2}"/>
              </a:ext>
            </a:extLst>
          </p:cNvPr>
          <p:cNvSpPr txBox="1"/>
          <p:nvPr/>
        </p:nvSpPr>
        <p:spPr>
          <a:xfrm>
            <a:off x="1060426" y="2863685"/>
            <a:ext cx="1007114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smtClean="0"/>
              <a:t>Business Requirement: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5102C"/>
                </a:solidFill>
              </a:rPr>
              <a:t>Login and authentication.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5102C"/>
                </a:solidFill>
              </a:rPr>
              <a:t>Saving details of players, tournaments, matches, fields, players and tickets.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5102C"/>
                </a:solidFill>
              </a:rPr>
              <a:t>Viewing, updating and deleting the details of players, tournaments, matches,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5102C"/>
                </a:solidFill>
              </a:rPr>
              <a:t>fields, players.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5102C"/>
                </a:solidFill>
              </a:rPr>
              <a:t>Updating the ticket details.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5102C"/>
                </a:solidFill>
              </a:rPr>
              <a:t>Search for tournaments, matches, and payer details and display them.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5102C"/>
                </a:solidFill>
              </a:rPr>
              <a:t>New administrators to register</a:t>
            </a:r>
            <a:endParaRPr lang="en-GB" dirty="0">
              <a:solidFill>
                <a:srgbClr val="15102C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F86A3C17-90A3-F93F-5D84-D3D378E1ACB2}"/>
              </a:ext>
            </a:extLst>
          </p:cNvPr>
          <p:cNvSpPr txBox="1"/>
          <p:nvPr/>
        </p:nvSpPr>
        <p:spPr>
          <a:xfrm>
            <a:off x="1140637" y="5212114"/>
            <a:ext cx="100711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smtClean="0"/>
              <a:t>Application Quality Requirement: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Rectifying all code smells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15102C"/>
                </a:solidFill>
              </a:rPr>
              <a:t>Test coverage at least 90% for the primary service (Match Service) and 70% for other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rgbClr val="1510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189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2B55063D-F1F4-B0DA-30AC-5261138A1501}"/>
              </a:ext>
            </a:extLst>
          </p:cNvPr>
          <p:cNvSpPr txBox="1"/>
          <p:nvPr/>
        </p:nvSpPr>
        <p:spPr>
          <a:xfrm>
            <a:off x="4140940" y="549009"/>
            <a:ext cx="39101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F89A21"/>
                </a:solidFill>
                <a:latin typeface="Helvetica" pitchFamily="2" charset="0"/>
                <a:ea typeface="Calibri" panose="020F0502020204030204" pitchFamily="34" charset="0"/>
              </a:rPr>
              <a:t>Capstone Project: Sporting Event System</a:t>
            </a:r>
            <a:endParaRPr lang="en-GB" sz="2400" b="1" dirty="0">
              <a:solidFill>
                <a:srgbClr val="F89A21"/>
              </a:solidFill>
              <a:latin typeface="Helvetica" pitchFamily="2" charset="0"/>
              <a:ea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7972CBAA-3F17-9A50-9C5B-F3C76638D465}"/>
              </a:ext>
            </a:extLst>
          </p:cNvPr>
          <p:cNvSpPr txBox="1"/>
          <p:nvPr/>
        </p:nvSpPr>
        <p:spPr>
          <a:xfrm>
            <a:off x="4075196" y="2077111"/>
            <a:ext cx="39758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Primary Service: Match Service</a:t>
            </a:r>
            <a:endParaRPr lang="en-GB" sz="18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F86A3C17-90A3-F93F-5D84-D3D378E1ACB2}"/>
              </a:ext>
            </a:extLst>
          </p:cNvPr>
          <p:cNvSpPr txBox="1"/>
          <p:nvPr/>
        </p:nvSpPr>
        <p:spPr>
          <a:xfrm>
            <a:off x="1060426" y="2663691"/>
            <a:ext cx="100711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smtClean="0"/>
              <a:t>Implement </a:t>
            </a:r>
            <a:r>
              <a:rPr lang="en-US" dirty="0" err="1" smtClean="0"/>
              <a:t>microservices</a:t>
            </a:r>
            <a:r>
              <a:rPr lang="en-US" dirty="0" smtClean="0"/>
              <a:t> as the application structure. The primary service will be Match service.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F86A3C17-90A3-F93F-5D84-D3D378E1ACB2}"/>
              </a:ext>
            </a:extLst>
          </p:cNvPr>
          <p:cNvSpPr txBox="1"/>
          <p:nvPr/>
        </p:nvSpPr>
        <p:spPr>
          <a:xfrm>
            <a:off x="1060426" y="3168667"/>
            <a:ext cx="5220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smtClean="0"/>
              <a:t>The system should enables System administrator to :</a:t>
            </a:r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F86A3C17-90A3-F93F-5D84-D3D378E1ACB2}"/>
              </a:ext>
            </a:extLst>
          </p:cNvPr>
          <p:cNvSpPr txBox="1"/>
          <p:nvPr/>
        </p:nvSpPr>
        <p:spPr>
          <a:xfrm>
            <a:off x="1509605" y="3578104"/>
            <a:ext cx="1007114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Manage sport events such as Olympics or International and local tournaments.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Create and manage sport event details including tournaments, matches, tickets, players, teams and, field.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Implement application structure: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Microservices</a:t>
            </a:r>
            <a:r>
              <a:rPr lang="en-US" dirty="0" smtClean="0"/>
              <a:t> Architecture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Spring Cloud and Spring Boot REST API. </a:t>
            </a:r>
          </a:p>
        </p:txBody>
      </p:sp>
    </p:spTree>
    <p:extLst>
      <p:ext uri="{BB962C8B-B14F-4D97-AF65-F5344CB8AC3E}">
        <p14:creationId xmlns:p14="http://schemas.microsoft.com/office/powerpoint/2010/main" val="3392961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972CBAA-3F17-9A50-9C5B-F3C76638D465}"/>
              </a:ext>
            </a:extLst>
          </p:cNvPr>
          <p:cNvSpPr txBox="1"/>
          <p:nvPr/>
        </p:nvSpPr>
        <p:spPr>
          <a:xfrm>
            <a:off x="393532" y="4648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Application Architecture</a:t>
            </a:r>
            <a:endParaRPr lang="en-GB" sz="18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AF3C7E0A-8145-10E6-DA09-1566A30866A9}"/>
              </a:ext>
            </a:extLst>
          </p:cNvPr>
          <p:cNvSpPr/>
          <p:nvPr/>
        </p:nvSpPr>
        <p:spPr>
          <a:xfrm>
            <a:off x="355600" y="834211"/>
            <a:ext cx="375443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7138C49A-707E-B958-0720-B2AF44BB9FC4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A75BD70B-A557-1A60-8802-0FC7B604B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1D3BAE09-710F-D0AE-DBD4-6BBE70CB5E79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7901AD76-6E32-A535-B53E-37DADDB7C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21" y="945707"/>
            <a:ext cx="7695795" cy="5663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0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972CBAA-3F17-9A50-9C5B-F3C76638D465}"/>
              </a:ext>
            </a:extLst>
          </p:cNvPr>
          <p:cNvSpPr txBox="1"/>
          <p:nvPr/>
        </p:nvSpPr>
        <p:spPr>
          <a:xfrm>
            <a:off x="321343" y="4648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Database Design</a:t>
            </a:r>
            <a:endParaRPr lang="en-GB" sz="18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AF3C7E0A-8145-10E6-DA09-1566A30866A9}"/>
              </a:ext>
            </a:extLst>
          </p:cNvPr>
          <p:cNvSpPr/>
          <p:nvPr/>
        </p:nvSpPr>
        <p:spPr>
          <a:xfrm>
            <a:off x="355600" y="834211"/>
            <a:ext cx="375443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7138C49A-707E-B958-0720-B2AF44BB9FC4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A75BD70B-A557-1A60-8802-0FC7B604B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1D3BAE09-710F-D0AE-DBD4-6BBE70CB5E79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7901AD76-6E32-A535-B53E-37DADDB7C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85" y="1068983"/>
            <a:ext cx="7657452" cy="56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83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972CBAA-3F17-9A50-9C5B-F3C76638D465}"/>
              </a:ext>
            </a:extLst>
          </p:cNvPr>
          <p:cNvSpPr txBox="1"/>
          <p:nvPr/>
        </p:nvSpPr>
        <p:spPr>
          <a:xfrm>
            <a:off x="321343" y="4648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User </a:t>
            </a:r>
            <a:r>
              <a:rPr lang="en-IN" b="1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DB</a:t>
            </a:r>
            <a: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 </a:t>
            </a:r>
            <a:r>
              <a:rPr lang="en-IN" sz="18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Design – Authentication DB</a:t>
            </a:r>
            <a:endParaRPr lang="en-GB" sz="18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AF3C7E0A-8145-10E6-DA09-1566A30866A9}"/>
              </a:ext>
            </a:extLst>
          </p:cNvPr>
          <p:cNvSpPr/>
          <p:nvPr/>
        </p:nvSpPr>
        <p:spPr>
          <a:xfrm>
            <a:off x="355599" y="834211"/>
            <a:ext cx="4328695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7138C49A-707E-B958-0720-B2AF44BB9FC4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A75BD70B-A557-1A60-8802-0FC7B604BF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="" xmlns:a16="http://schemas.microsoft.com/office/drawing/2014/main" id="{1D3BAE09-710F-D0AE-DBD4-6BBE70CB5E79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7901AD76-6E32-A535-B53E-37DADDB7C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782" y="1182519"/>
            <a:ext cx="4364512" cy="509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4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CBD0108-4925-6882-BED6-EAA8915DEA81}"/>
              </a:ext>
            </a:extLst>
          </p:cNvPr>
          <p:cNvSpPr txBox="1"/>
          <p:nvPr/>
        </p:nvSpPr>
        <p:spPr>
          <a:xfrm>
            <a:off x="-85555" y="348258"/>
            <a:ext cx="50104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15102C"/>
                </a:solidFill>
                <a:effectLst/>
                <a:latin typeface="Helvetica" pitchFamily="2" charset="0"/>
                <a:ea typeface="Calibri" panose="020F0502020204030204" pitchFamily="34" charset="0"/>
              </a:rPr>
              <a:t>Project - Eureka Dashboard</a:t>
            </a:r>
            <a:endParaRPr lang="en-GB" sz="24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E61CD4D-4D2C-69A3-E0F2-A61FFC023DA4}"/>
              </a:ext>
            </a:extLst>
          </p:cNvPr>
          <p:cNvSpPr/>
          <p:nvPr/>
        </p:nvSpPr>
        <p:spPr>
          <a:xfrm>
            <a:off x="355600" y="834211"/>
            <a:ext cx="375443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EE901671-4FA2-655C-E60B-D780EEE2384B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B15035A6-8330-D444-76DE-4DBFB59A0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43ED3550-0C28-6320-623B-956B2A5A8961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3DC4B535-816F-C2EB-C991-4F969B5E1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99" y="1540042"/>
            <a:ext cx="11273443" cy="36529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931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CBD0108-4925-6882-BED6-EAA8915DEA81}"/>
              </a:ext>
            </a:extLst>
          </p:cNvPr>
          <p:cNvSpPr txBox="1"/>
          <p:nvPr/>
        </p:nvSpPr>
        <p:spPr>
          <a:xfrm>
            <a:off x="518694" y="336032"/>
            <a:ext cx="50104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 err="1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SonarQube</a:t>
            </a:r>
            <a:r>
              <a:rPr lang="en-IN" sz="2400" b="1" dirty="0" smtClean="0">
                <a:solidFill>
                  <a:srgbClr val="15102C"/>
                </a:solidFill>
                <a:latin typeface="Helvetica" pitchFamily="2" charset="0"/>
                <a:ea typeface="Calibri" panose="020F0502020204030204" pitchFamily="34" charset="0"/>
              </a:rPr>
              <a:t> Dashboard</a:t>
            </a:r>
            <a:endParaRPr lang="en-GB" sz="2400" b="1" dirty="0">
              <a:solidFill>
                <a:srgbClr val="15102C"/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E61CD4D-4D2C-69A3-E0F2-A61FFC023DA4}"/>
              </a:ext>
            </a:extLst>
          </p:cNvPr>
          <p:cNvSpPr/>
          <p:nvPr/>
        </p:nvSpPr>
        <p:spPr>
          <a:xfrm>
            <a:off x="355599" y="834211"/>
            <a:ext cx="4120148" cy="45719"/>
          </a:xfrm>
          <a:prstGeom prst="rect">
            <a:avLst/>
          </a:prstGeom>
          <a:solidFill>
            <a:srgbClr val="1510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EE901671-4FA2-655C-E60B-D780EEE2384B}"/>
              </a:ext>
            </a:extLst>
          </p:cNvPr>
          <p:cNvGrpSpPr/>
          <p:nvPr/>
        </p:nvGrpSpPr>
        <p:grpSpPr>
          <a:xfrm>
            <a:off x="9865635" y="6420365"/>
            <a:ext cx="2243886" cy="375289"/>
            <a:chOff x="10212759" y="6518571"/>
            <a:chExt cx="1842973" cy="313399"/>
          </a:xfrm>
        </p:grpSpPr>
        <p:pic>
          <p:nvPicPr>
            <p:cNvPr id="9" name="Picture 8">
              <a:extLst>
                <a:ext uri="{FF2B5EF4-FFF2-40B4-BE49-F238E27FC236}">
                  <a16:creationId xmlns="" xmlns:a16="http://schemas.microsoft.com/office/drawing/2014/main" id="{B15035A6-8330-D444-76DE-4DBFB59A0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2759" y="6518571"/>
              <a:ext cx="1842973" cy="31339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="" xmlns:a16="http://schemas.microsoft.com/office/drawing/2014/main" id="{43ED3550-0C28-6320-623B-956B2A5A8961}"/>
                </a:ext>
              </a:extLst>
            </p:cNvPr>
            <p:cNvSpPr/>
            <p:nvPr/>
          </p:nvSpPr>
          <p:spPr>
            <a:xfrm>
              <a:off x="10248188" y="6547414"/>
              <a:ext cx="1613629" cy="2570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400" dirty="0">
                  <a:solidFill>
                    <a:schemeClr val="bg1"/>
                  </a:solidFill>
                  <a:latin typeface="Helvetica" panose="020B0604020202030204" pitchFamily="34" charset="0"/>
                  <a:cs typeface="Segoe UI" panose="020B0502040204020203" pitchFamily="34" charset="0"/>
                </a:rPr>
                <a:t>www.collaberadigital.com</a:t>
              </a:r>
              <a:endParaRPr lang="en-IN" sz="1400" dirty="0">
                <a:solidFill>
                  <a:schemeClr val="bg1"/>
                </a:solidFill>
                <a:latin typeface="Helvetica" panose="020B0604020202030204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3DC4B535-816F-C2EB-C991-4F969B5E1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354" y="53050"/>
            <a:ext cx="1534767" cy="744647"/>
          </a:xfrm>
          <a:prstGeom prst="rect">
            <a:avLst/>
          </a:prstGeom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11" y="1020191"/>
            <a:ext cx="9959975" cy="529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510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</TotalTime>
  <Words>743</Words>
  <Application>Microsoft Office PowerPoint</Application>
  <PresentationFormat>Custom</PresentationFormat>
  <Paragraphs>100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Karan Soni</dc:creator>
  <cp:lastModifiedBy>COLLABERA</cp:lastModifiedBy>
  <cp:revision>49</cp:revision>
  <dcterms:created xsi:type="dcterms:W3CDTF">2023-02-09T10:19:33Z</dcterms:created>
  <dcterms:modified xsi:type="dcterms:W3CDTF">2023-05-18T07:31:26Z</dcterms:modified>
</cp:coreProperties>
</file>

<file path=docProps/thumbnail.jpeg>
</file>